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7" r:id="rId3"/>
    <p:sldId id="260" r:id="rId4"/>
    <p:sldId id="259" r:id="rId5"/>
    <p:sldId id="258" r:id="rId6"/>
    <p:sldId id="261" r:id="rId7"/>
    <p:sldId id="266" r:id="rId8"/>
    <p:sldId id="263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4.9161441625352402E-2"/>
          <c:y val="2.2576334208223994E-2"/>
          <c:w val="0.81861791581607868"/>
          <c:h val="0.84479418197725265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No Music</c:v>
                </c:pt>
              </c:strCache>
            </c:strRef>
          </c:tx>
          <c:cat>
            <c:strRef>
              <c:f>Sheet1!$B$1:$G$1</c:f>
              <c:strCache>
                <c:ptCount val="6"/>
                <c:pt idx="0">
                  <c:v>Male A</c:v>
                </c:pt>
                <c:pt idx="1">
                  <c:v>Female A</c:v>
                </c:pt>
                <c:pt idx="2">
                  <c:v>Male B</c:v>
                </c:pt>
                <c:pt idx="3">
                  <c:v>Female B</c:v>
                </c:pt>
                <c:pt idx="4">
                  <c:v>Male C</c:v>
                </c:pt>
                <c:pt idx="5">
                  <c:v>Female C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64</c:v>
                </c:pt>
                <c:pt idx="1">
                  <c:v>72</c:v>
                </c:pt>
                <c:pt idx="2">
                  <c:v>64</c:v>
                </c:pt>
                <c:pt idx="3">
                  <c:v>70</c:v>
                </c:pt>
                <c:pt idx="4">
                  <c:v>68</c:v>
                </c:pt>
                <c:pt idx="5">
                  <c:v>88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Rock</c:v>
                </c:pt>
              </c:strCache>
            </c:strRef>
          </c:tx>
          <c:cat>
            <c:strRef>
              <c:f>Sheet1!$B$1:$G$1</c:f>
              <c:strCache>
                <c:ptCount val="6"/>
                <c:pt idx="0">
                  <c:v>Male A</c:v>
                </c:pt>
                <c:pt idx="1">
                  <c:v>Female A</c:v>
                </c:pt>
                <c:pt idx="2">
                  <c:v>Male B</c:v>
                </c:pt>
                <c:pt idx="3">
                  <c:v>Female B</c:v>
                </c:pt>
                <c:pt idx="4">
                  <c:v>Male C</c:v>
                </c:pt>
                <c:pt idx="5">
                  <c:v>Female C</c:v>
                </c:pt>
              </c:strCache>
            </c:strRef>
          </c:cat>
          <c:val>
            <c:numRef>
              <c:f>Sheet1!$B$3:$G$3</c:f>
              <c:numCache>
                <c:formatCode>General</c:formatCode>
                <c:ptCount val="6"/>
                <c:pt idx="0">
                  <c:v>64</c:v>
                </c:pt>
                <c:pt idx="1">
                  <c:v>78</c:v>
                </c:pt>
                <c:pt idx="2">
                  <c:v>64</c:v>
                </c:pt>
                <c:pt idx="3">
                  <c:v>82</c:v>
                </c:pt>
                <c:pt idx="4">
                  <c:v>60</c:v>
                </c:pt>
                <c:pt idx="5">
                  <c:v>84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Rap</c:v>
                </c:pt>
              </c:strCache>
            </c:strRef>
          </c:tx>
          <c:cat>
            <c:strRef>
              <c:f>Sheet1!$B$1:$G$1</c:f>
              <c:strCache>
                <c:ptCount val="6"/>
                <c:pt idx="0">
                  <c:v>Male A</c:v>
                </c:pt>
                <c:pt idx="1">
                  <c:v>Female A</c:v>
                </c:pt>
                <c:pt idx="2">
                  <c:v>Male B</c:v>
                </c:pt>
                <c:pt idx="3">
                  <c:v>Female B</c:v>
                </c:pt>
                <c:pt idx="4">
                  <c:v>Male C</c:v>
                </c:pt>
                <c:pt idx="5">
                  <c:v>Female C</c:v>
                </c:pt>
              </c:strCache>
            </c:strRef>
          </c:cat>
          <c:val>
            <c:numRef>
              <c:f>Sheet1!$B$4:$G$4</c:f>
              <c:numCache>
                <c:formatCode>General</c:formatCode>
                <c:ptCount val="6"/>
                <c:pt idx="0">
                  <c:v>64</c:v>
                </c:pt>
                <c:pt idx="1">
                  <c:v>79</c:v>
                </c:pt>
                <c:pt idx="2">
                  <c:v>68</c:v>
                </c:pt>
                <c:pt idx="3">
                  <c:v>80</c:v>
                </c:pt>
                <c:pt idx="4">
                  <c:v>76</c:v>
                </c:pt>
                <c:pt idx="5">
                  <c:v>68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Country</c:v>
                </c:pt>
              </c:strCache>
            </c:strRef>
          </c:tx>
          <c:cat>
            <c:strRef>
              <c:f>Sheet1!$B$1:$G$1</c:f>
              <c:strCache>
                <c:ptCount val="6"/>
                <c:pt idx="0">
                  <c:v>Male A</c:v>
                </c:pt>
                <c:pt idx="1">
                  <c:v>Female A</c:v>
                </c:pt>
                <c:pt idx="2">
                  <c:v>Male B</c:v>
                </c:pt>
                <c:pt idx="3">
                  <c:v>Female B</c:v>
                </c:pt>
                <c:pt idx="4">
                  <c:v>Male C</c:v>
                </c:pt>
                <c:pt idx="5">
                  <c:v>Female C</c:v>
                </c:pt>
              </c:strCache>
            </c:strRef>
          </c:cat>
          <c:val>
            <c:numRef>
              <c:f>Sheet1!$B$5:$G$5</c:f>
              <c:numCache>
                <c:formatCode>General</c:formatCode>
                <c:ptCount val="6"/>
                <c:pt idx="0">
                  <c:v>60</c:v>
                </c:pt>
                <c:pt idx="1">
                  <c:v>60</c:v>
                </c:pt>
                <c:pt idx="2">
                  <c:v>74</c:v>
                </c:pt>
                <c:pt idx="3">
                  <c:v>78</c:v>
                </c:pt>
                <c:pt idx="4">
                  <c:v>68</c:v>
                </c:pt>
                <c:pt idx="5">
                  <c:v>68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Classical</c:v>
                </c:pt>
              </c:strCache>
            </c:strRef>
          </c:tx>
          <c:cat>
            <c:strRef>
              <c:f>Sheet1!$B$1:$G$1</c:f>
              <c:strCache>
                <c:ptCount val="6"/>
                <c:pt idx="0">
                  <c:v>Male A</c:v>
                </c:pt>
                <c:pt idx="1">
                  <c:v>Female A</c:v>
                </c:pt>
                <c:pt idx="2">
                  <c:v>Male B</c:v>
                </c:pt>
                <c:pt idx="3">
                  <c:v>Female B</c:v>
                </c:pt>
                <c:pt idx="4">
                  <c:v>Male C</c:v>
                </c:pt>
                <c:pt idx="5">
                  <c:v>Female C</c:v>
                </c:pt>
              </c:strCache>
            </c:strRef>
          </c:cat>
          <c:val>
            <c:numRef>
              <c:f>Sheet1!$B$6:$G$6</c:f>
              <c:numCache>
                <c:formatCode>General</c:formatCode>
                <c:ptCount val="6"/>
                <c:pt idx="0">
                  <c:v>56</c:v>
                </c:pt>
                <c:pt idx="1">
                  <c:v>78</c:v>
                </c:pt>
                <c:pt idx="2">
                  <c:v>60</c:v>
                </c:pt>
                <c:pt idx="3">
                  <c:v>84</c:v>
                </c:pt>
                <c:pt idx="4">
                  <c:v>68</c:v>
                </c:pt>
                <c:pt idx="5">
                  <c:v>76</c:v>
                </c:pt>
              </c:numCache>
            </c:numRef>
          </c:val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Electronic</c:v>
                </c:pt>
              </c:strCache>
            </c:strRef>
          </c:tx>
          <c:cat>
            <c:strRef>
              <c:f>Sheet1!$B$1:$G$1</c:f>
              <c:strCache>
                <c:ptCount val="6"/>
                <c:pt idx="0">
                  <c:v>Male A</c:v>
                </c:pt>
                <c:pt idx="1">
                  <c:v>Female A</c:v>
                </c:pt>
                <c:pt idx="2">
                  <c:v>Male B</c:v>
                </c:pt>
                <c:pt idx="3">
                  <c:v>Female B</c:v>
                </c:pt>
                <c:pt idx="4">
                  <c:v>Male C</c:v>
                </c:pt>
                <c:pt idx="5">
                  <c:v>Female C</c:v>
                </c:pt>
              </c:strCache>
            </c:strRef>
          </c:cat>
          <c:val>
            <c:numRef>
              <c:f>Sheet1!$B$7:$G$7</c:f>
              <c:numCache>
                <c:formatCode>General</c:formatCode>
                <c:ptCount val="6"/>
                <c:pt idx="0">
                  <c:v>68</c:v>
                </c:pt>
                <c:pt idx="1">
                  <c:v>66</c:v>
                </c:pt>
                <c:pt idx="2">
                  <c:v>78</c:v>
                </c:pt>
                <c:pt idx="3">
                  <c:v>84</c:v>
                </c:pt>
                <c:pt idx="4">
                  <c:v>64</c:v>
                </c:pt>
                <c:pt idx="5">
                  <c:v>68</c:v>
                </c:pt>
              </c:numCache>
            </c:numRef>
          </c:val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Pop</c:v>
                </c:pt>
              </c:strCache>
            </c:strRef>
          </c:tx>
          <c:cat>
            <c:strRef>
              <c:f>Sheet1!$B$1:$G$1</c:f>
              <c:strCache>
                <c:ptCount val="6"/>
                <c:pt idx="0">
                  <c:v>Male A</c:v>
                </c:pt>
                <c:pt idx="1">
                  <c:v>Female A</c:v>
                </c:pt>
                <c:pt idx="2">
                  <c:v>Male B</c:v>
                </c:pt>
                <c:pt idx="3">
                  <c:v>Female B</c:v>
                </c:pt>
                <c:pt idx="4">
                  <c:v>Male C</c:v>
                </c:pt>
                <c:pt idx="5">
                  <c:v>Female C</c:v>
                </c:pt>
              </c:strCache>
            </c:strRef>
          </c:cat>
          <c:val>
            <c:numRef>
              <c:f>Sheet1!$B$8:$G$8</c:f>
              <c:numCache>
                <c:formatCode>General</c:formatCode>
                <c:ptCount val="6"/>
                <c:pt idx="0">
                  <c:v>64</c:v>
                </c:pt>
                <c:pt idx="1">
                  <c:v>66</c:v>
                </c:pt>
                <c:pt idx="2">
                  <c:v>66</c:v>
                </c:pt>
                <c:pt idx="3">
                  <c:v>88</c:v>
                </c:pt>
                <c:pt idx="4">
                  <c:v>60</c:v>
                </c:pt>
                <c:pt idx="5">
                  <c:v>72</c:v>
                </c:pt>
              </c:numCache>
            </c:numRef>
          </c:val>
        </c:ser>
        <c:axId val="59168256"/>
        <c:axId val="59169792"/>
      </c:barChart>
      <c:catAx>
        <c:axId val="59168256"/>
        <c:scaling>
          <c:orientation val="minMax"/>
        </c:scaling>
        <c:axPos val="b"/>
        <c:tickLblPos val="nextTo"/>
        <c:crossAx val="59169792"/>
        <c:crosses val="autoZero"/>
        <c:auto val="1"/>
        <c:lblAlgn val="ctr"/>
        <c:lblOffset val="100"/>
      </c:catAx>
      <c:valAx>
        <c:axId val="59169792"/>
        <c:scaling>
          <c:orientation val="minMax"/>
        </c:scaling>
        <c:axPos val="l"/>
        <c:majorGridlines/>
        <c:numFmt formatCode="General" sourceLinked="1"/>
        <c:tickLblPos val="nextTo"/>
        <c:crossAx val="59168256"/>
        <c:crosses val="autoZero"/>
        <c:crossBetween val="between"/>
      </c:valAx>
      <c:spPr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76200" cap="flat" cmpd="sng" algn="ctr">
          <a:solidFill>
            <a:schemeClr val="accent4">
              <a:lumMod val="60000"/>
              <a:lumOff val="40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c:spPr>
    </c:plotArea>
    <c:legend>
      <c:legendPos val="r"/>
      <c:layout>
        <c:manualLayout>
          <c:xMode val="edge"/>
          <c:yMode val="edge"/>
          <c:x val="0.86848923398464073"/>
          <c:y val="0.13814435695538063"/>
          <c:w val="0.12842434626227284"/>
          <c:h val="0.68204461942257288"/>
        </c:manualLayout>
      </c:layout>
    </c:legend>
    <c:plotVisOnly val="1"/>
  </c:chart>
  <c:spPr>
    <a:solidFill>
      <a:schemeClr val="tx2"/>
    </a:solidFill>
    <a:ln w="9525" cap="flat" cmpd="sng" algn="ctr">
      <a:solidFill>
        <a:schemeClr val="accent2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21F9EF9-E5C9-4EEF-8723-36852229B477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D223F37-21EF-4226-BCD4-4BE7B7A8A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F9EF9-E5C9-4EEF-8723-36852229B477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23F37-21EF-4226-BCD4-4BE7B7A8A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F9EF9-E5C9-4EEF-8723-36852229B477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23F37-21EF-4226-BCD4-4BE7B7A8A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21F9EF9-E5C9-4EEF-8723-36852229B477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23F37-21EF-4226-BCD4-4BE7B7A8A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21F9EF9-E5C9-4EEF-8723-36852229B477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D223F37-21EF-4226-BCD4-4BE7B7A8AE3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21F9EF9-E5C9-4EEF-8723-36852229B477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D223F37-21EF-4226-BCD4-4BE7B7A8A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21F9EF9-E5C9-4EEF-8723-36852229B477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D223F37-21EF-4226-BCD4-4BE7B7A8A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F9EF9-E5C9-4EEF-8723-36852229B477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23F37-21EF-4226-BCD4-4BE7B7A8A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21F9EF9-E5C9-4EEF-8723-36852229B477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D223F37-21EF-4226-BCD4-4BE7B7A8A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21F9EF9-E5C9-4EEF-8723-36852229B477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D223F37-21EF-4226-BCD4-4BE7B7A8A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21F9EF9-E5C9-4EEF-8723-36852229B477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D223F37-21EF-4226-BCD4-4BE7B7A8A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21F9EF9-E5C9-4EEF-8723-36852229B477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D223F37-21EF-4226-BCD4-4BE7B7A8A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healthmad.com/health/does-music-affect-your-heartbeat/#ixzz1FaZNzAxH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-381000" y="685800"/>
            <a:ext cx="8977312" cy="207962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Candara" pitchFamily="34" charset="0"/>
              </a:rPr>
              <a:t>Problem</a:t>
            </a:r>
            <a:r>
              <a:rPr lang="en-US" b="1" dirty="0" smtClean="0"/>
              <a:t>:</a:t>
            </a:r>
            <a:r>
              <a:rPr lang="en-US" b="1" dirty="0" smtClean="0">
                <a:latin typeface="Candara" pitchFamily="34" charset="0"/>
              </a:rPr>
              <a:t> Which genre of music increases your heart rate the most</a:t>
            </a:r>
            <a:r>
              <a:rPr lang="en-US" b="1" dirty="0" smtClean="0"/>
              <a:t>?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3352800"/>
            <a:ext cx="8062912" cy="1752600"/>
          </a:xfrm>
        </p:spPr>
        <p:txBody>
          <a:bodyPr/>
          <a:lstStyle/>
          <a:p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By</a:t>
            </a:r>
            <a:r>
              <a:rPr lang="en-U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: Katelyn Shaulis</a:t>
            </a:r>
          </a:p>
          <a:p>
            <a:r>
              <a:rPr lang="en-U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Bellwood-Antis High School</a:t>
            </a:r>
          </a:p>
          <a:p>
            <a:r>
              <a:rPr lang="en-U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9</a:t>
            </a:r>
            <a:r>
              <a:rPr lang="en-US" sz="3200" b="1" baseline="30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th</a:t>
            </a:r>
            <a:r>
              <a:rPr lang="en-U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Grade </a:t>
            </a:r>
            <a:endParaRPr lang="en-US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8" name="Picture 4" descr="http://www.pookieskitchengodess.com/wp-content/uploads/2010/12/Graphic__Music_-Headphones-_Heart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048000"/>
            <a:ext cx="3505200" cy="34810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ndara" pitchFamily="34" charset="0"/>
              </a:rPr>
              <a:t>Hypothesis: Rock music will increase your heart rate the most. </a:t>
            </a:r>
          </a:p>
          <a:p>
            <a:pPr>
              <a:buNone/>
            </a:pPr>
            <a:endParaRPr lang="en-US" sz="18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Candara" pitchFamily="34" charset="0"/>
            </a:endParaRPr>
          </a:p>
          <a:p>
            <a:pPr>
              <a:buNone/>
            </a:pPr>
            <a:r>
              <a:rPr lang="en-US" sz="1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ndara" pitchFamily="34" charset="0"/>
              </a:rPr>
              <a:t>“</a:t>
            </a:r>
            <a:r>
              <a:rPr lang="en-US" sz="1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The music that affects you the most is calm music like instrumental or fast music like rock or techno.”</a:t>
            </a:r>
            <a:r>
              <a:rPr lang="en-US" sz="1900" dirty="0" smtClean="0"/>
              <a:t/>
            </a:r>
            <a:br>
              <a:rPr lang="en-US" sz="1900" dirty="0" smtClean="0"/>
            </a:br>
            <a:r>
              <a:rPr lang="en-US" sz="1900" dirty="0" smtClean="0">
                <a:solidFill>
                  <a:schemeClr val="accent2">
                    <a:lumMod val="60000"/>
                    <a:lumOff val="40000"/>
                  </a:schemeClr>
                </a:solidFill>
                <a:hlinkClick r:id="rId2"/>
              </a:rPr>
              <a:t>http://healthmad.com/health/does-music-affect-your-heartbeat/#ixzz1FaZNzAxH</a:t>
            </a:r>
            <a:endParaRPr lang="en-US" sz="19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en-US" sz="4800" b="1" dirty="0">
              <a:solidFill>
                <a:schemeClr val="accent5">
                  <a:lumMod val="60000"/>
                  <a:lumOff val="40000"/>
                </a:schemeClr>
              </a:solidFill>
              <a:latin typeface="Candara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9930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/>
              <a:t>Experimental Procedure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30808"/>
          </a:xfrm>
        </p:spPr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Step one: Test all 6 student’s heart rates </a:t>
            </a:r>
          </a:p>
          <a:p>
            <a:r>
              <a:rPr lang="en-US" sz="2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Step two: Have Male “A“ and Female “A“  listen to one minute of the first genre.</a:t>
            </a:r>
          </a:p>
          <a:p>
            <a:r>
              <a:rPr lang="en-US" sz="2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Step three: Test heart rate immediately </a:t>
            </a:r>
          </a:p>
          <a:p>
            <a:r>
              <a:rPr lang="en-US" sz="2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Step Four: Repeat steps two and three with Male “B“ and Female “B“ and then with Male “C“ and Female “C“</a:t>
            </a:r>
            <a:endParaRPr lang="en-US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en-US" sz="2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Step Five: Repeat step 4 until all genres have been tested</a:t>
            </a:r>
          </a:p>
          <a:p>
            <a:r>
              <a:rPr lang="en-US" sz="2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Step Six: Repeat step 5, but listen to no music.</a:t>
            </a:r>
          </a:p>
          <a:p>
            <a:r>
              <a:rPr lang="en-US" sz="2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Step Seven: When </a:t>
            </a:r>
            <a:r>
              <a:rPr lang="en-US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finished, compare data.</a:t>
            </a:r>
          </a:p>
          <a:p>
            <a:pPr lvl="1"/>
            <a:endParaRPr lang="en-US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50008"/>
          </a:xfrm>
        </p:spPr>
        <p:txBody>
          <a:bodyPr/>
          <a:lstStyle/>
          <a:p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Control Grou</a:t>
            </a:r>
            <a:r>
              <a:rPr lang="en-US" sz="32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</a:t>
            </a:r>
            <a:r>
              <a:rPr 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: </a:t>
            </a:r>
          </a:p>
          <a:p>
            <a:pPr lvl="1"/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Not having students listen to music</a:t>
            </a:r>
          </a:p>
          <a:p>
            <a:pPr lvl="1"/>
            <a:endParaRPr 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Control Variables:</a:t>
            </a:r>
          </a:p>
          <a:p>
            <a:pPr lvl="1"/>
            <a:r>
              <a:rPr lang="en-US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Age of students</a:t>
            </a:r>
          </a:p>
          <a:p>
            <a:pPr lvl="1"/>
            <a:r>
              <a:rPr lang="en-US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Length of music </a:t>
            </a:r>
            <a:r>
              <a:rPr lang="en-US" sz="2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played</a:t>
            </a:r>
            <a:endParaRPr lang="en-US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No distracting room</a:t>
            </a:r>
          </a:p>
          <a:p>
            <a:pPr lvl="1"/>
            <a:r>
              <a:rPr lang="en-US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Volume of music</a:t>
            </a:r>
          </a:p>
          <a:p>
            <a:pPr lvl="1"/>
            <a:endParaRPr lang="en-US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pPr lvl="1"/>
            <a:endParaRPr lang="en-US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181600"/>
          </a:xfrm>
        </p:spPr>
        <p:txBody>
          <a:bodyPr>
            <a:normAutofit/>
          </a:bodyPr>
          <a:lstStyle/>
          <a:p>
            <a:r>
              <a:rPr lang="en-US" sz="2800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Experimental Variable:  </a:t>
            </a:r>
          </a:p>
          <a:p>
            <a:pPr lvl="1"/>
            <a:r>
              <a:rPr lang="en-U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Having students listen to music.</a:t>
            </a:r>
          </a:p>
          <a:p>
            <a:pPr>
              <a:buNone/>
            </a:pPr>
            <a:endParaRPr lang="en-US" sz="2800" b="1" dirty="0" smtClean="0"/>
          </a:p>
          <a:p>
            <a:r>
              <a:rPr lang="en-US" sz="2800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Experimental Group:</a:t>
            </a:r>
            <a:endParaRPr lang="en-US" sz="2800" b="1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U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6 Genres of Music </a:t>
            </a:r>
          </a:p>
          <a:p>
            <a:pPr lvl="2"/>
            <a:r>
              <a:rPr lang="en-US" sz="1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Rock</a:t>
            </a:r>
          </a:p>
          <a:p>
            <a:pPr lvl="2"/>
            <a:r>
              <a:rPr lang="en-US" sz="1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Rap</a:t>
            </a:r>
          </a:p>
          <a:p>
            <a:pPr lvl="2"/>
            <a:r>
              <a:rPr lang="en-US" sz="1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Country</a:t>
            </a:r>
          </a:p>
          <a:p>
            <a:pPr lvl="2"/>
            <a:r>
              <a:rPr lang="en-US" sz="1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Classical</a:t>
            </a:r>
          </a:p>
          <a:p>
            <a:pPr lvl="2"/>
            <a:r>
              <a:rPr lang="en-US" sz="1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Electronic</a:t>
            </a:r>
          </a:p>
          <a:p>
            <a:pPr lvl="2"/>
            <a:r>
              <a:rPr lang="en-US" sz="1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Pop</a:t>
            </a:r>
          </a:p>
          <a:p>
            <a:pPr lvl="2"/>
            <a:endParaRPr lang="en-US" sz="18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lvl="2"/>
            <a:endParaRPr lang="en-US" sz="1800" dirty="0" smtClean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Heart Rate Chart 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0" y="990599"/>
          <a:ext cx="9144000" cy="4648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1143000"/>
                <a:gridCol w="1143000"/>
                <a:gridCol w="1143000"/>
                <a:gridCol w="1143000"/>
                <a:gridCol w="1184564"/>
                <a:gridCol w="1163782"/>
                <a:gridCol w="1080654"/>
              </a:tblGrid>
              <a:tr h="76151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music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Rock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Rap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Country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Classical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Electronic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Pop</a:t>
                      </a:r>
                      <a:endParaRPr lang="en-US" dirty="0"/>
                    </a:p>
                  </a:txBody>
                  <a:tcPr/>
                </a:tc>
              </a:tr>
              <a:tr h="490313">
                <a:tc>
                  <a:txBody>
                    <a:bodyPr/>
                    <a:lstStyle/>
                    <a:p>
                      <a:r>
                        <a:rPr lang="en-US" dirty="0" smtClean="0"/>
                        <a:t>Male</a:t>
                      </a:r>
                      <a:r>
                        <a:rPr lang="en-US" baseline="0" dirty="0" smtClean="0"/>
                        <a:t> 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/>
                </a:tc>
              </a:tr>
              <a:tr h="802330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Female</a:t>
                      </a:r>
                      <a:r>
                        <a:rPr lang="en-US" sz="1700" baseline="0" dirty="0" smtClean="0"/>
                        <a:t> A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65</a:t>
                      </a:r>
                      <a:endParaRPr lang="en-US" dirty="0"/>
                    </a:p>
                  </a:txBody>
                  <a:tcPr/>
                </a:tc>
              </a:tr>
              <a:tr h="464842">
                <a:tc>
                  <a:txBody>
                    <a:bodyPr/>
                    <a:lstStyle/>
                    <a:p>
                      <a:r>
                        <a:rPr lang="en-US" dirty="0" smtClean="0"/>
                        <a:t>Male</a:t>
                      </a:r>
                      <a:r>
                        <a:rPr lang="en-US" baseline="0" dirty="0" smtClean="0"/>
                        <a:t> 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66</a:t>
                      </a:r>
                      <a:endParaRPr lang="en-US" dirty="0"/>
                    </a:p>
                  </a:txBody>
                  <a:tcPr/>
                </a:tc>
              </a:tr>
              <a:tr h="802330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Female B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88</a:t>
                      </a:r>
                      <a:endParaRPr lang="en-US" dirty="0"/>
                    </a:p>
                  </a:txBody>
                  <a:tcPr/>
                </a:tc>
              </a:tr>
              <a:tr h="464842">
                <a:tc>
                  <a:txBody>
                    <a:bodyPr/>
                    <a:lstStyle/>
                    <a:p>
                      <a:r>
                        <a:rPr lang="en-US" dirty="0" smtClean="0"/>
                        <a:t>Male 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</a:tr>
              <a:tr h="862027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Female C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073808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In conclusion my data does not su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pport my Hypothesis that Rock music will increase your heart rate the most</a:t>
            </a:r>
          </a:p>
          <a:p>
            <a:pPr lvl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Rock music only increased 2 heart rates.</a:t>
            </a:r>
          </a:p>
          <a:p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Ra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p and Electronic both increased 4 heart rates, causing these two genres to increase your heart rate the most.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If I was  to do my project differently I would test each student’s heart rate before I tested each genre, not just at the beginning of the experiment.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185</TotalTime>
  <Words>349</Words>
  <Application>Microsoft Office PowerPoint</Application>
  <PresentationFormat>On-screen Show (4:3)</PresentationFormat>
  <Paragraphs>95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Verve</vt:lpstr>
      <vt:lpstr>Problem: Which genre of music increases your heart rate the most?</vt:lpstr>
      <vt:lpstr>Slide 2</vt:lpstr>
      <vt:lpstr>Experimental Procedure </vt:lpstr>
      <vt:lpstr>Slide 4</vt:lpstr>
      <vt:lpstr>Slide 5</vt:lpstr>
      <vt:lpstr>Heart Rate Chart 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genre of music increases your heart rate the most</dc:title>
  <dc:creator>Owner</dc:creator>
  <cp:lastModifiedBy>Owner</cp:lastModifiedBy>
  <cp:revision>21</cp:revision>
  <dcterms:created xsi:type="dcterms:W3CDTF">2011-01-30T23:27:06Z</dcterms:created>
  <dcterms:modified xsi:type="dcterms:W3CDTF">2011-03-05T01:15:21Z</dcterms:modified>
</cp:coreProperties>
</file>